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70" r:id="rId3"/>
    <p:sldId id="272" r:id="rId4"/>
    <p:sldId id="274" r:id="rId5"/>
    <p:sldId id="276" r:id="rId6"/>
    <p:sldId id="280" r:id="rId7"/>
    <p:sldId id="282" r:id="rId8"/>
    <p:sldId id="277" r:id="rId9"/>
    <p:sldId id="290" r:id="rId10"/>
    <p:sldId id="284" r:id="rId11"/>
    <p:sldId id="297" r:id="rId12"/>
    <p:sldId id="286" r:id="rId13"/>
    <p:sldId id="291" r:id="rId14"/>
    <p:sldId id="289" r:id="rId15"/>
    <p:sldId id="293" r:id="rId16"/>
    <p:sldId id="295" r:id="rId17"/>
    <p:sldId id="296" r:id="rId18"/>
    <p:sldId id="29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161"/>
    <a:srgbClr val="F87C00"/>
    <a:srgbClr val="217C95"/>
    <a:srgbClr val="D9961F"/>
    <a:srgbClr val="FF885E"/>
    <a:srgbClr val="EE1621"/>
    <a:srgbClr val="E81E24"/>
    <a:srgbClr val="4A5DC9"/>
    <a:srgbClr val="267A95"/>
    <a:srgbClr val="CE2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6933D-1E41-476B-823B-9B191188326E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49A05-7BD3-4F25-838B-19061062E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44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63D6D-0467-4109-8F49-CB63B318F5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125781-A186-455E-99EE-5DEADFA91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E380B-8EE4-4E6E-AE64-A516EBBAB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89A8-8091-4308-AD9D-AB740FFAC98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A3DF1-462E-4971-A194-02F4A3C09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5AF77-5608-4CE0-B170-B1056668D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0820-1C23-4948-99D4-D851853CC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74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5CC8C-D8AA-4F7D-8614-286EF359E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46C353-DBD6-4FDA-BF88-C7244BE510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EECDA-5C31-48DA-965C-B0BFFB668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89A8-8091-4308-AD9D-AB740FFAC98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9717D-0560-4650-879F-EFEA1343B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93227-47E0-42FC-91B9-40ACDDC5D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0820-1C23-4948-99D4-D851853CC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81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5F0122-0BE0-4412-A3C4-F913404A55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8C1B6E-9EF7-411C-92C5-9F41389D1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9BE44-CB92-4B3C-976A-08EA31901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89A8-8091-4308-AD9D-AB740FFAC98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B9677-F92F-42F4-A636-C6EA6F661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D1A80-A199-4079-BEEE-D65B8ABF4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0820-1C23-4948-99D4-D851853CC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55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63D6D-0467-4109-8F49-CB63B318F5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125781-A186-455E-99EE-5DEADFA91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E380B-8EE4-4E6E-AE64-A516EBBAB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89A8-8091-4308-AD9D-AB740FFAC98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A3DF1-462E-4971-A194-02F4A3C09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5AF77-5608-4CE0-B170-B1056668D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0820-1C23-4948-99D4-D851853CC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36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68181-09E4-40F2-882F-3DAA06C7F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29C4F-E4E1-4080-82EA-49E2F7460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79870-C611-4675-A781-55E0B7E31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89A8-8091-4308-AD9D-AB740FFAC98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3E3CA-E7F3-4C28-BE57-F1CEC479B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CBAB4-369F-481F-A2F3-941D74DC2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0820-1C23-4948-99D4-D851853CC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8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C0AF7-8A43-4F3E-9B15-8D1CEB621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6F0E4-CFAF-42A1-B3C9-D56153ABE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B95F3-6E88-413A-8CFF-F94441475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89A8-8091-4308-AD9D-AB740FFAC98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E7CE-2E11-4063-8B50-949D593A1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318C9-B867-46A1-9A7E-C4F83CE3C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0820-1C23-4948-99D4-D851853CC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6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9DBEC-7894-4913-AB1F-D10B85EB4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64195-03BC-4259-AEE9-6EA1D4485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0172E-8FB9-4052-BEE9-8E4FC54A8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12C422-8CC8-45F8-A66C-207FF524A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89A8-8091-4308-AD9D-AB740FFAC98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35913-F2F8-46CC-A630-69B30E015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E9C8B-A89F-4881-987E-148494ED3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0820-1C23-4948-99D4-D851853CC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72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F543A-D90F-44E1-A01C-E590EE4D7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93485-56AE-4D73-A7EB-A8198D2FB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8CAD03-D384-49EF-A601-4FA197B41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83765F-7AB6-4FCF-B7D9-D98F6D4289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C51FEB-DAE8-4597-A9B5-CFDBE66AD2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7572C4-89E6-4F8A-BD21-937B491BD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89A8-8091-4308-AD9D-AB740FFAC98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E47402-D952-44BF-803B-1B345F427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523FC5-4484-49FB-B1F3-5B6AF4D7F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0820-1C23-4948-99D4-D851853CC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76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F3865-714E-43AE-BCEF-217A946C7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C41DDB-4C96-4C21-BEF5-30EC45DAD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89A8-8091-4308-AD9D-AB740FFAC98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874CC0-2DC1-4485-A4EB-7FE3292D5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345AF4-D421-4FB5-A0BE-4926A7FE9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0820-1C23-4948-99D4-D851853CC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00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75CD22-06C6-47DD-A4A2-D2809146A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89A8-8091-4308-AD9D-AB740FFAC98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57F9FD-A185-4FC7-86E8-8E24F92DD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14BFA-6485-49E4-A687-B01AB77FC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0820-1C23-4948-99D4-D851853CC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12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E64E4-3615-435F-9B55-CF2A87AFC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7CFBC-0794-4976-BB4E-2009F2AFD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B02EDC-E8CB-4F90-95F1-FD8107389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71FE42-A1E0-43EC-A697-CA5161C70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89A8-8091-4308-AD9D-AB740FFAC98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970E16-D6EB-4907-BEB7-B40770A15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96886-1590-40FA-81A2-23DDC878F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0820-1C23-4948-99D4-D851853CC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09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68181-09E4-40F2-882F-3DAA06C7F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29C4F-E4E1-4080-82EA-49E2F7460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79870-C611-4675-A781-55E0B7E31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89A8-8091-4308-AD9D-AB740FFAC98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3E3CA-E7F3-4C28-BE57-F1CEC479B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CBAB4-369F-481F-A2F3-941D74DC2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0820-1C23-4948-99D4-D851853CC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06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1830F-059A-4CBA-9DCA-EF76A976E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559F99-74B1-44DD-8949-02CD5AADB4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197451-C85C-438D-96F0-602354A8D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CA728F-4411-4401-8CF7-251FABDE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89A8-8091-4308-AD9D-AB740FFAC98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EBDC7-89D1-4FF2-B40D-1304FDC5A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E16D58-F382-40B1-86EC-DE1C17670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0820-1C23-4948-99D4-D851853CC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59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5CC8C-D8AA-4F7D-8614-286EF359E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46C353-DBD6-4FDA-BF88-C7244BE510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EECDA-5C31-48DA-965C-B0BFFB668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89A8-8091-4308-AD9D-AB740FFAC98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9717D-0560-4650-879F-EFEA1343B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93227-47E0-42FC-91B9-40ACDDC5D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0820-1C23-4948-99D4-D851853CC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92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5F0122-0BE0-4412-A3C4-F913404A55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8C1B6E-9EF7-411C-92C5-9F41389D1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9BE44-CB92-4B3C-976A-08EA31901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89A8-8091-4308-AD9D-AB740FFAC98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B9677-F92F-42F4-A636-C6EA6F661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D1A80-A199-4079-BEEE-D65B8ABF4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0820-1C23-4948-99D4-D851853CC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5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C0AF7-8A43-4F3E-9B15-8D1CEB621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6F0E4-CFAF-42A1-B3C9-D56153ABE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B95F3-6E88-413A-8CFF-F94441475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89A8-8091-4308-AD9D-AB740FFAC98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E7CE-2E11-4063-8B50-949D593A1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318C9-B867-46A1-9A7E-C4F83CE3C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0820-1C23-4948-99D4-D851853CC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50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9DBEC-7894-4913-AB1F-D10B85EB4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64195-03BC-4259-AEE9-6EA1D4485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0172E-8FB9-4052-BEE9-8E4FC54A8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12C422-8CC8-45F8-A66C-207FF524A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89A8-8091-4308-AD9D-AB740FFAC98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35913-F2F8-46CC-A630-69B30E015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E9C8B-A89F-4881-987E-148494ED3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0820-1C23-4948-99D4-D851853CC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10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F543A-D90F-44E1-A01C-E590EE4D7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93485-56AE-4D73-A7EB-A8198D2FB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8CAD03-D384-49EF-A601-4FA197B41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83765F-7AB6-4FCF-B7D9-D98F6D4289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C51FEB-DAE8-4597-A9B5-CFDBE66AD2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7572C4-89E6-4F8A-BD21-937B491BD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89A8-8091-4308-AD9D-AB740FFAC98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E47402-D952-44BF-803B-1B345F427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523FC5-4484-49FB-B1F3-5B6AF4D7F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0820-1C23-4948-99D4-D851853CC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9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F3865-714E-43AE-BCEF-217A946C7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C41DDB-4C96-4C21-BEF5-30EC45DAD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89A8-8091-4308-AD9D-AB740FFAC98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874CC0-2DC1-4485-A4EB-7FE3292D5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345AF4-D421-4FB5-A0BE-4926A7FE9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0820-1C23-4948-99D4-D851853CC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5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75CD22-06C6-47DD-A4A2-D2809146A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89A8-8091-4308-AD9D-AB740FFAC98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57F9FD-A185-4FC7-86E8-8E24F92DD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14BFA-6485-49E4-A687-B01AB77FC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0820-1C23-4948-99D4-D851853CC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7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E64E4-3615-435F-9B55-CF2A87AFC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7CFBC-0794-4976-BB4E-2009F2AFD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B02EDC-E8CB-4F90-95F1-FD8107389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71FE42-A1E0-43EC-A697-CA5161C70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89A8-8091-4308-AD9D-AB740FFAC98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970E16-D6EB-4907-BEB7-B40770A15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96886-1590-40FA-81A2-23DDC878F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0820-1C23-4948-99D4-D851853CC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3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1830F-059A-4CBA-9DCA-EF76A976E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559F99-74B1-44DD-8949-02CD5AADB4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197451-C85C-438D-96F0-602354A8D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CA728F-4411-4401-8CF7-251FABDE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89A8-8091-4308-AD9D-AB740FFAC98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EBDC7-89D1-4FF2-B40D-1304FDC5A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E16D58-F382-40B1-86EC-DE1C17670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0820-1C23-4948-99D4-D851853CC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40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73D5A7-F0D1-469D-AA36-378749A1B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856B2-D956-4E67-81F3-54ABADA2B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0E28D-7E3F-46D3-8168-B955E91B03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589A8-8091-4308-AD9D-AB740FFAC98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19E88-F4F7-4C31-A801-08D4FDAA8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838B2-7A16-4903-B53E-F87A3EF92E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D0820-1C23-4948-99D4-D851853CC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42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73D5A7-F0D1-469D-AA36-378749A1B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856B2-D956-4E67-81F3-54ABADA2B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0E28D-7E3F-46D3-8168-B955E91B03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589A8-8091-4308-AD9D-AB740FFAC98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19E88-F4F7-4C31-A801-08D4FDAA8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838B2-7A16-4903-B53E-F87A3EF92E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D0820-1C23-4948-99D4-D851853CC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0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johnnt.com/posts/news-announcements/thank-you-national-youth-gathering-team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quotesgram.com/quotes-about-staff-appreciation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lipartix.com/you-are-the-best-clipart-image-54844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ndignity.com/thank-you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63120832261372986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quotesgram.com/amazing-work-quotes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wiftkickhq.com/actually-community-team-awesome-50meetups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kal-aragaye.blogspot.com/2021/07/well-done-good-job-meme.html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vodaily.com/business/efficient-methods-for-showing-employee-appreciation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sesshub.com/blog/5-steps-successful-employee-recognition-program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nguardjobs.com/career-blog/2018/03/02/vanguard-recognizing-crew-employee-appreciation-day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amazon.com/Tiny-Apple-Design-Elvis-Thank/dp/B07G3TSPD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lipartmag.com/thank-you-emoji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picsart.com/i/sticker-swirl-yellow-bright-light-brightyellow-yellowswirl-263560735011212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ul.com/thank-you-letters-for-customer-feedback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ritetarget.com/this-year-especially-find-ways-to-thank-employees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quotesgram.com/employee-appreciation-week-quotes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44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1414" y="358817"/>
            <a:ext cx="11169569" cy="836137"/>
          </a:xfrm>
          <a:solidFill>
            <a:schemeClr val="accent1">
              <a:lumMod val="20000"/>
              <a:lumOff val="80000"/>
              <a:alpha val="27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Poor Richard" panose="02080502050505020702" pitchFamily="18" charset="0"/>
              </a:rPr>
              <a:t>Nevada State </a:t>
            </a:r>
            <a:r>
              <a:rPr lang="en-US">
                <a:solidFill>
                  <a:schemeClr val="accent1">
                    <a:lumMod val="50000"/>
                  </a:schemeClr>
                </a:solidFill>
                <a:latin typeface="Poor Richard" panose="02080502050505020702" pitchFamily="18" charset="0"/>
              </a:rPr>
              <a:t>Employee Appreciation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Poor Richard" panose="02080502050505020702" pitchFamily="18" charset="0"/>
              </a:rPr>
              <a:t>Week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15" y="1354238"/>
            <a:ext cx="11169568" cy="4583572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57665" y="6003646"/>
            <a:ext cx="4653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7406D">
                    <a:lumMod val="75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Narkisim" panose="020E0502050101010101" pitchFamily="34" charset="-79"/>
              </a:rPr>
              <a:t>May 4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17406D">
                    <a:lumMod val="75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Narkisim" panose="020E0502050101010101" pitchFamily="34" charset="-79"/>
              </a:rPr>
              <a:t>th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7406D">
                    <a:lumMod val="75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Narkisim" panose="020E0502050101010101" pitchFamily="34" charset="-79"/>
              </a:rPr>
              <a:t> – May10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17406D">
                    <a:lumMod val="75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Narkisim" panose="020E0502050101010101" pitchFamily="34" charset="-79"/>
              </a:rPr>
              <a:t>th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7406D">
                    <a:lumMod val="75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Narkisim" panose="020E0502050101010101" pitchFamily="34" charset="-79"/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4163008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A7D13C-5D13-5115-1968-FCB1118EE9E3}"/>
              </a:ext>
            </a:extLst>
          </p:cNvPr>
          <p:cNvSpPr txBox="1"/>
          <p:nvPr/>
        </p:nvSpPr>
        <p:spPr>
          <a:xfrm>
            <a:off x="794759" y="1967266"/>
            <a:ext cx="2862841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ras Light ITC" panose="020B0402030504020804" pitchFamily="34" charset="0"/>
              </a:rPr>
              <a:t>Nevada State Employee Appreciation Week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ras Light ITC" panose="020B0402030504020804" pitchFamily="34" charset="0"/>
              </a:rPr>
              <a:t>May 4</a:t>
            </a:r>
            <a:r>
              <a:rPr kumimoji="0" lang="en-US" sz="33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ras Light ITC" panose="020B0402030504020804" pitchFamily="34" charset="0"/>
              </a:rPr>
              <a:t>th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ras Light ITC" panose="020B0402030504020804" pitchFamily="34" charset="0"/>
              </a:rPr>
              <a:t> – May 10</a:t>
            </a:r>
            <a:r>
              <a:rPr kumimoji="0" lang="en-US" sz="33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ras Light ITC" panose="020B0402030504020804" pitchFamily="34" charset="0"/>
              </a:rPr>
              <a:t>th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ras Light ITC" panose="020B0402030504020804" pitchFamily="34" charset="0"/>
              </a:rPr>
              <a:t>, 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9DE128-61BF-4104-4F4B-14E52B464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77316" y="1444481"/>
            <a:ext cx="6780700" cy="396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71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48126A2-F6FB-1BC6-FCDF-B54BFC2E31BE}"/>
              </a:ext>
            </a:extLst>
          </p:cNvPr>
          <p:cNvSpPr txBox="1"/>
          <p:nvPr/>
        </p:nvSpPr>
        <p:spPr>
          <a:xfrm>
            <a:off x="5962702" y="1628507"/>
            <a:ext cx="583903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C7161"/>
                </a:solidFill>
                <a:latin typeface="Mystical Woods Rough Script" panose="02000500000000000000" pitchFamily="2" charset="0"/>
              </a:rPr>
              <a:t>Nevada State Employee Appreciation Week</a:t>
            </a:r>
          </a:p>
          <a:p>
            <a:endParaRPr lang="en-US" sz="3600" dirty="0">
              <a:solidFill>
                <a:srgbClr val="0C7161"/>
              </a:solidFill>
              <a:latin typeface="Mystical Woods Rough Script" panose="02000500000000000000" pitchFamily="2" charset="0"/>
            </a:endParaRPr>
          </a:p>
          <a:p>
            <a:endParaRPr lang="en-US" sz="3600" dirty="0">
              <a:solidFill>
                <a:srgbClr val="0C7161"/>
              </a:solidFill>
              <a:latin typeface="Mystical Woods Rough Script" panose="02000500000000000000" pitchFamily="2" charset="0"/>
            </a:endParaRPr>
          </a:p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C7161"/>
                </a:solidFill>
                <a:effectLst/>
                <a:uLnTx/>
                <a:uFillTx/>
                <a:latin typeface="Mystical Woods Rough Script" panose="02000500000000000000" pitchFamily="2" charset="0"/>
                <a:cs typeface="Narkisim" panose="020E0502050101010101" pitchFamily="34" charset="-79"/>
              </a:rPr>
              <a:t>May 4</a:t>
            </a:r>
            <a:r>
              <a: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0C7161"/>
                </a:solidFill>
                <a:effectLst/>
                <a:uLnTx/>
                <a:uFillTx/>
                <a:latin typeface="Mystical Woods Rough Script" panose="02000500000000000000" pitchFamily="2" charset="0"/>
                <a:cs typeface="Narkisim" panose="020E0502050101010101" pitchFamily="34" charset="-79"/>
              </a:rPr>
              <a:t>th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C7161"/>
                </a:solidFill>
                <a:effectLst/>
                <a:uLnTx/>
                <a:uFillTx/>
                <a:latin typeface="Mystical Woods Rough Script" panose="02000500000000000000" pitchFamily="2" charset="0"/>
                <a:cs typeface="Narkisim" panose="020E0502050101010101" pitchFamily="34" charset="-79"/>
              </a:rPr>
              <a:t> – May 10</a:t>
            </a:r>
            <a:r>
              <a: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0C7161"/>
                </a:solidFill>
                <a:effectLst/>
                <a:uLnTx/>
                <a:uFillTx/>
                <a:latin typeface="Mystical Woods Rough Script" panose="02000500000000000000" pitchFamily="2" charset="0"/>
                <a:cs typeface="Narkisim" panose="020E0502050101010101" pitchFamily="34" charset="-79"/>
              </a:rPr>
              <a:t>th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C7161"/>
                </a:solidFill>
                <a:effectLst/>
                <a:uLnTx/>
                <a:uFillTx/>
                <a:latin typeface="Mystical Woods Rough Script" panose="02000500000000000000" pitchFamily="2" charset="0"/>
                <a:cs typeface="Narkisim" panose="020E0502050101010101" pitchFamily="34" charset="-79"/>
              </a:rPr>
              <a:t>, </a:t>
            </a:r>
            <a:r>
              <a:rPr lang="en-US" sz="3600" dirty="0">
                <a:solidFill>
                  <a:srgbClr val="0C7161"/>
                </a:solidFill>
                <a:latin typeface="Mystical Woods Rough Script" panose="02000500000000000000" pitchFamily="2" charset="0"/>
                <a:cs typeface="Narkisim" panose="020E0502050101010101" pitchFamily="34" charset="-79"/>
              </a:rPr>
              <a:t>2025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C7161"/>
              </a:solidFill>
              <a:effectLst/>
              <a:uLnTx/>
              <a:uFillTx/>
              <a:latin typeface="Mystical Woods Rough Script" panose="02000500000000000000" pitchFamily="2" charset="0"/>
              <a:cs typeface="Narkisim" panose="020E0502050101010101" pitchFamily="34" charset="-79"/>
            </a:endParaRPr>
          </a:p>
        </p:txBody>
      </p:sp>
      <p:pic>
        <p:nvPicPr>
          <p:cNvPr id="2" name="Picture 1" descr="A colorful text on a white background&#10;&#10;Description automatically generated">
            <a:extLst>
              <a:ext uri="{FF2B5EF4-FFF2-40B4-BE49-F238E27FC236}">
                <a16:creationId xmlns:a16="http://schemas.microsoft.com/office/drawing/2014/main" id="{B1BAFD13-7C3C-6FAB-5D21-74E3FB7C1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2353" y="164592"/>
            <a:ext cx="4960445" cy="652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59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hank you card with colorful circles and flowers&#10;&#10;Description automatically generated">
            <a:extLst>
              <a:ext uri="{FF2B5EF4-FFF2-40B4-BE49-F238E27FC236}">
                <a16:creationId xmlns:a16="http://schemas.microsoft.com/office/drawing/2014/main" id="{F93322D7-43F7-4491-6C1E-E232F83F0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28787" y="646813"/>
            <a:ext cx="8734425" cy="55643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717711-5B15-86D2-B398-19C406CC6596}"/>
              </a:ext>
            </a:extLst>
          </p:cNvPr>
          <p:cNvSpPr txBox="1"/>
          <p:nvPr/>
        </p:nvSpPr>
        <p:spPr>
          <a:xfrm>
            <a:off x="8656890" y="309108"/>
            <a:ext cx="31650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Nevada State Employee Appreciation Week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BD7AB2-A48B-A788-256B-D871412FC795}"/>
              </a:ext>
            </a:extLst>
          </p:cNvPr>
          <p:cNvSpPr txBox="1"/>
          <p:nvPr/>
        </p:nvSpPr>
        <p:spPr>
          <a:xfrm>
            <a:off x="94004" y="3512032"/>
            <a:ext cx="4525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May 4</a:t>
            </a:r>
            <a:r>
              <a:rPr lang="en-US" sz="2400" b="1" baseline="30000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th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 – May 10</a:t>
            </a:r>
            <a:r>
              <a:rPr lang="en-US" sz="2400" b="1" baseline="30000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th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237205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999062-2F6F-580B-F606-B1A5275CD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58832" y="74428"/>
            <a:ext cx="8849032" cy="65915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6366DD-5E55-1997-8837-5E983DF13D58}"/>
              </a:ext>
            </a:extLst>
          </p:cNvPr>
          <p:cNvSpPr txBox="1"/>
          <p:nvPr/>
        </p:nvSpPr>
        <p:spPr>
          <a:xfrm>
            <a:off x="653156" y="290855"/>
            <a:ext cx="368949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chemeClr val="tx2"/>
                  </a:solidFill>
                </a:ln>
                <a:solidFill>
                  <a:srgbClr val="D0314F"/>
                </a:solidFill>
                <a:latin typeface="Bahnschrift SemiLight" panose="020B0502040204020203" pitchFamily="34" charset="0"/>
              </a:rPr>
              <a:t>Nevada State Employee Appreciation Week!</a:t>
            </a:r>
          </a:p>
          <a:p>
            <a:endParaRPr lang="en-US" sz="1800" dirty="0">
              <a:solidFill>
                <a:srgbClr val="D9961F"/>
              </a:solidFill>
              <a:latin typeface="Mystical Woods Rough Script" panose="02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03271-757D-B0BA-E34E-54B9EE30A349}"/>
              </a:ext>
            </a:extLst>
          </p:cNvPr>
          <p:cNvSpPr txBox="1"/>
          <p:nvPr/>
        </p:nvSpPr>
        <p:spPr>
          <a:xfrm>
            <a:off x="7443389" y="5522230"/>
            <a:ext cx="45929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rgbClr val="D9961F"/>
              </a:solidFill>
              <a:latin typeface="Mystical Woods Rough Script" panose="02000500000000000000" pitchFamily="2" charset="0"/>
            </a:endParaRPr>
          </a:p>
          <a:p>
            <a:pPr algn="r"/>
            <a:r>
              <a:rPr kumimoji="0" lang="en-US" sz="3200" b="0" i="0" u="none" strike="noStrike" kern="1200" cap="none" spc="0" normalizeH="0" baseline="0" noProof="0" dirty="0">
                <a:ln>
                  <a:solidFill>
                    <a:schemeClr val="tx2"/>
                  </a:solidFill>
                </a:ln>
                <a:solidFill>
                  <a:srgbClr val="CE2949"/>
                </a:solidFill>
                <a:effectLst/>
                <a:uLnTx/>
                <a:uFillTx/>
                <a:latin typeface="Bahnschrift SemiLight" panose="020B0502040204020203" pitchFamily="34" charset="0"/>
                <a:cs typeface="Narkisim" panose="020E0502050101010101" pitchFamily="34" charset="-79"/>
              </a:rPr>
              <a:t>May 4</a:t>
            </a:r>
            <a:r>
              <a:rPr kumimoji="0" lang="en-US" sz="3200" b="0" i="0" u="none" strike="noStrike" kern="1200" cap="none" spc="0" normalizeH="0" baseline="30000" noProof="0" dirty="0">
                <a:ln>
                  <a:solidFill>
                    <a:schemeClr val="tx2"/>
                  </a:solidFill>
                </a:ln>
                <a:solidFill>
                  <a:srgbClr val="CE2949"/>
                </a:solidFill>
                <a:effectLst/>
                <a:uLnTx/>
                <a:uFillTx/>
                <a:latin typeface="Bahnschrift SemiLight" panose="020B0502040204020203" pitchFamily="34" charset="0"/>
                <a:cs typeface="Narkisim" panose="020E0502050101010101" pitchFamily="34" charset="-79"/>
              </a:rPr>
              <a:t>th</a:t>
            </a:r>
            <a:r>
              <a:rPr kumimoji="0" lang="en-US" sz="3200" b="0" i="0" u="none" strike="noStrike" kern="1200" cap="none" spc="0" normalizeH="0" baseline="0" noProof="0" dirty="0">
                <a:ln>
                  <a:solidFill>
                    <a:schemeClr val="tx2"/>
                  </a:solidFill>
                </a:ln>
                <a:solidFill>
                  <a:srgbClr val="CE2949"/>
                </a:solidFill>
                <a:effectLst/>
                <a:uLnTx/>
                <a:uFillTx/>
                <a:latin typeface="Bahnschrift SemiLight" panose="020B0502040204020203" pitchFamily="34" charset="0"/>
                <a:cs typeface="Narkisim" panose="020E0502050101010101" pitchFamily="34" charset="-79"/>
              </a:rPr>
              <a:t> – May 10</a:t>
            </a:r>
            <a:r>
              <a:rPr kumimoji="0" lang="en-US" sz="3200" b="0" i="0" u="none" strike="noStrike" kern="1200" cap="none" spc="0" normalizeH="0" baseline="30000" noProof="0" dirty="0">
                <a:ln>
                  <a:solidFill>
                    <a:schemeClr val="tx2"/>
                  </a:solidFill>
                </a:ln>
                <a:solidFill>
                  <a:srgbClr val="CE2949"/>
                </a:solidFill>
                <a:effectLst/>
                <a:uLnTx/>
                <a:uFillTx/>
                <a:latin typeface="Bahnschrift SemiLight" panose="020B0502040204020203" pitchFamily="34" charset="0"/>
                <a:cs typeface="Narkisim" panose="020E0502050101010101" pitchFamily="34" charset="-79"/>
              </a:rPr>
              <a:t>th</a:t>
            </a:r>
            <a:r>
              <a:rPr lang="en-US" sz="3200" dirty="0">
                <a:ln>
                  <a:solidFill>
                    <a:schemeClr val="tx2"/>
                  </a:solidFill>
                </a:ln>
                <a:solidFill>
                  <a:srgbClr val="CE2949"/>
                </a:solidFill>
                <a:latin typeface="Bahnschrift SemiLight" panose="020B0502040204020203" pitchFamily="34" charset="0"/>
                <a:cs typeface="Narkisim" panose="020E0502050101010101" pitchFamily="34" charset="-79"/>
              </a:rPr>
              <a:t>, 2025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schemeClr val="tx2"/>
                </a:solidFill>
              </a:ln>
              <a:solidFill>
                <a:srgbClr val="CE2949"/>
              </a:solidFill>
              <a:effectLst/>
              <a:uLnTx/>
              <a:uFillTx/>
              <a:latin typeface="Bahnschrift SemiLight" panose="020B0502040204020203" pitchFamily="34" charset="0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43465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nk paper with black text and a crown">
            <a:extLst>
              <a:ext uri="{FF2B5EF4-FFF2-40B4-BE49-F238E27FC236}">
                <a16:creationId xmlns:a16="http://schemas.microsoft.com/office/drawing/2014/main" id="{AEBEE74E-BE10-5641-8C29-D7180A787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440" y="95250"/>
            <a:ext cx="11996928" cy="6667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4C16EA-61BD-B4EB-F088-8E3D80E7BA9B}"/>
              </a:ext>
            </a:extLst>
          </p:cNvPr>
          <p:cNvSpPr txBox="1"/>
          <p:nvPr/>
        </p:nvSpPr>
        <p:spPr>
          <a:xfrm>
            <a:off x="192024" y="228600"/>
            <a:ext cx="552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hnschrift" panose="020B0502040204020203" pitchFamily="34" charset="0"/>
              </a:rPr>
              <a:t>Nevada State Employee Appreciation Week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B7C675-84A7-9111-8401-21A6DE1E30F9}"/>
              </a:ext>
            </a:extLst>
          </p:cNvPr>
          <p:cNvSpPr txBox="1"/>
          <p:nvPr/>
        </p:nvSpPr>
        <p:spPr>
          <a:xfrm>
            <a:off x="8050139" y="228600"/>
            <a:ext cx="3949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hnschrift" panose="020B0502040204020203" pitchFamily="34" charset="0"/>
              </a:rPr>
              <a:t>May 4</a:t>
            </a:r>
            <a:r>
              <a:rPr lang="en-US" sz="2000" baseline="30000" dirty="0">
                <a:latin typeface="Bahnschrift" panose="020B0502040204020203" pitchFamily="34" charset="0"/>
              </a:rPr>
              <a:t>th</a:t>
            </a:r>
            <a:r>
              <a:rPr lang="en-US" sz="2000" dirty="0">
                <a:latin typeface="Bahnschrift" panose="020B0502040204020203" pitchFamily="34" charset="0"/>
              </a:rPr>
              <a:t>  through May 10</a:t>
            </a:r>
            <a:r>
              <a:rPr lang="en-US" sz="2000" baseline="30000" dirty="0">
                <a:latin typeface="Bahnschrift" panose="020B0502040204020203" pitchFamily="34" charset="0"/>
              </a:rPr>
              <a:t>th</a:t>
            </a:r>
            <a:r>
              <a:rPr lang="en-US" sz="2000" dirty="0">
                <a:latin typeface="Bahnschrift" panose="020B0502040204020203" pitchFamily="34" charset="0"/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3728981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Colorful text on a white background&#10;&#10;Description automatically generated">
            <a:extLst>
              <a:ext uri="{FF2B5EF4-FFF2-40B4-BE49-F238E27FC236}">
                <a16:creationId xmlns:a16="http://schemas.microsoft.com/office/drawing/2014/main" id="{D0DB23D2-64AC-024F-146C-16A9018F8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7225" y="660227"/>
            <a:ext cx="7112532" cy="438912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9D2EFC-6E64-AC60-2C51-1095783EB824}"/>
              </a:ext>
            </a:extLst>
          </p:cNvPr>
          <p:cNvSpPr txBox="1"/>
          <p:nvPr/>
        </p:nvSpPr>
        <p:spPr>
          <a:xfrm>
            <a:off x="4691281" y="5267873"/>
            <a:ext cx="7188797" cy="137160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Curlz MT" panose="04040404050702020202" pitchFamily="82" charset="0"/>
              </a:rPr>
              <a:t>Nevada State Employee Appreciation Week</a:t>
            </a:r>
            <a:endParaRPr lang="en-US" dirty="0">
              <a:latin typeface="Curlz MT" panose="04040404050702020202" pitchFamily="8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n>
                  <a:solidFill>
                    <a:schemeClr val="accent4"/>
                  </a:solidFill>
                </a:ln>
                <a:latin typeface="Curlz MT" panose="04040404050702020202" pitchFamily="82" charset="0"/>
              </a:rPr>
              <a:t>		</a:t>
            </a:r>
            <a:r>
              <a:rPr lang="en-US" dirty="0">
                <a:latin typeface="Curlz MT" panose="04040404050702020202" pitchFamily="82" charset="0"/>
              </a:rPr>
              <a:t>May 4</a:t>
            </a:r>
            <a:r>
              <a:rPr lang="en-US" baseline="30000" dirty="0">
                <a:latin typeface="Curlz MT" panose="04040404050702020202" pitchFamily="82" charset="0"/>
              </a:rPr>
              <a:t>th</a:t>
            </a:r>
            <a:r>
              <a:rPr lang="en-US" dirty="0">
                <a:latin typeface="Curlz MT" panose="04040404050702020202" pitchFamily="82" charset="0"/>
              </a:rPr>
              <a:t> through May 10</a:t>
            </a:r>
            <a:r>
              <a:rPr lang="en-US" baseline="30000" dirty="0">
                <a:latin typeface="Curlz MT" panose="04040404050702020202" pitchFamily="82" charset="0"/>
              </a:rPr>
              <a:t>th</a:t>
            </a:r>
            <a:r>
              <a:rPr lang="en-US" dirty="0">
                <a:latin typeface="Curlz MT" panose="04040404050702020202" pitchFamily="82" charset="0"/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2701342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and yellow oval with blue text&#10;&#10;Description automatically generated">
            <a:extLst>
              <a:ext uri="{FF2B5EF4-FFF2-40B4-BE49-F238E27FC236}">
                <a16:creationId xmlns:a16="http://schemas.microsoft.com/office/drawing/2014/main" id="{6BDCC8DA-4ADA-C062-50D7-525BEDCC8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4740" y="504714"/>
            <a:ext cx="11544506" cy="6033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4FCB96-599D-4FC7-0269-A1BE64C3A0F7}"/>
              </a:ext>
            </a:extLst>
          </p:cNvPr>
          <p:cNvSpPr txBox="1"/>
          <p:nvPr/>
        </p:nvSpPr>
        <p:spPr>
          <a:xfrm>
            <a:off x="161925" y="152400"/>
            <a:ext cx="8616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Nevada State Employee Appreciation Week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CA12D5-ECA4-1F9C-F71F-B31ADC9D49DC}"/>
              </a:ext>
            </a:extLst>
          </p:cNvPr>
          <p:cNvSpPr txBox="1"/>
          <p:nvPr/>
        </p:nvSpPr>
        <p:spPr>
          <a:xfrm>
            <a:off x="6383708" y="6076287"/>
            <a:ext cx="5412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May 4</a:t>
            </a:r>
            <a:r>
              <a:rPr lang="en-US" sz="2400" b="1" i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sz="24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through May 10</a:t>
            </a:r>
            <a:r>
              <a:rPr lang="en-US" sz="2400" b="1" i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sz="24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3845196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A person pointing at the camera&#10;&#10;Description automatically generated">
            <a:extLst>
              <a:ext uri="{FF2B5EF4-FFF2-40B4-BE49-F238E27FC236}">
                <a16:creationId xmlns:a16="http://schemas.microsoft.com/office/drawing/2014/main" id="{CCAA8109-4CCD-6F14-FB03-E5DB1D449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0061" y="180611"/>
            <a:ext cx="5083728" cy="649677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7800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72F7245-AF4A-9C9B-2ACA-4CF25D8813E0}"/>
              </a:ext>
            </a:extLst>
          </p:cNvPr>
          <p:cNvSpPr txBox="1"/>
          <p:nvPr/>
        </p:nvSpPr>
        <p:spPr>
          <a:xfrm>
            <a:off x="6527800" y="2592124"/>
            <a:ext cx="4713997" cy="1673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Nevada State Employee Appreciation Week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May 4</a:t>
            </a:r>
            <a:r>
              <a:rPr lang="en-US" sz="2400" baseline="300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th</a:t>
            </a:r>
            <a:r>
              <a:rPr lang="en-US" sz="24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through May 10</a:t>
            </a:r>
            <a:r>
              <a:rPr lang="en-US" sz="2400" baseline="300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th</a:t>
            </a:r>
            <a:r>
              <a:rPr lang="en-US" sz="24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, 2025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7800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264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D4E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55B0956-9C38-4978-84B8-D469A6891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3467" y="893572"/>
            <a:ext cx="10905066" cy="50708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7F2016-D905-4527-8D6E-6453F909DCD0}"/>
              </a:ext>
            </a:extLst>
          </p:cNvPr>
          <p:cNvSpPr txBox="1"/>
          <p:nvPr/>
        </p:nvSpPr>
        <p:spPr>
          <a:xfrm>
            <a:off x="755780" y="662473"/>
            <a:ext cx="4961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Nevada State Employee Appreciation Week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D43B7B-FBA9-406E-BA0D-811E47A6A147}"/>
              </a:ext>
            </a:extLst>
          </p:cNvPr>
          <p:cNvSpPr txBox="1"/>
          <p:nvPr/>
        </p:nvSpPr>
        <p:spPr>
          <a:xfrm>
            <a:off x="7101555" y="5663493"/>
            <a:ext cx="3161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May 4</a:t>
            </a:r>
            <a:r>
              <a:rPr lang="en-US" sz="3200" baseline="30000" dirty="0" err="1">
                <a:solidFill>
                  <a:srgbClr val="7030A0"/>
                </a:solidFill>
                <a:latin typeface="Freestyle Script" panose="030804020302050B0404" pitchFamily="66" charset="0"/>
              </a:rPr>
              <a:t>th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 – May 10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th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2344204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Chart, icon&#10;&#10;Description automatically generated">
            <a:extLst>
              <a:ext uri="{FF2B5EF4-FFF2-40B4-BE49-F238E27FC236}">
                <a16:creationId xmlns:a16="http://schemas.microsoft.com/office/drawing/2014/main" id="{8EE79B51-AA81-4F25-BAA2-8F6A576F3D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6" b="25950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0BB7E5B-10D9-4BBA-A78F-17434F4EB7A0}"/>
              </a:ext>
            </a:extLst>
          </p:cNvPr>
          <p:cNvSpPr/>
          <p:nvPr/>
        </p:nvSpPr>
        <p:spPr>
          <a:xfrm>
            <a:off x="1856484" y="2967335"/>
            <a:ext cx="847905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Nevada State Employee Appreciation Week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 4</a:t>
            </a:r>
            <a:r>
              <a:rPr kumimoji="0" lang="en-US" sz="3600" b="1" i="0" u="none" strike="noStrike" kern="1200" cap="none" spc="0" normalizeH="0" baseline="30000" noProof="0" dirty="0">
                <a:ln/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– May 10</a:t>
            </a:r>
            <a:r>
              <a:rPr kumimoji="0" lang="en-US" sz="3600" b="1" i="0" u="none" strike="noStrike" kern="1200" cap="none" spc="0" normalizeH="0" baseline="30000" noProof="0" dirty="0">
                <a:ln/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2025</a:t>
            </a:r>
          </a:p>
        </p:txBody>
      </p:sp>
    </p:spTree>
    <p:extLst>
      <p:ext uri="{BB962C8B-B14F-4D97-AF65-F5344CB8AC3E}">
        <p14:creationId xmlns:p14="http://schemas.microsoft.com/office/powerpoint/2010/main" val="4156409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A40151B1-4215-48F9-9A77-76B8A6D94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3467" y="1384300"/>
            <a:ext cx="10905066" cy="40893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CBFF14-417F-4B38-9DAB-93FC42A79038}"/>
              </a:ext>
            </a:extLst>
          </p:cNvPr>
          <p:cNvSpPr txBox="1"/>
          <p:nvPr/>
        </p:nvSpPr>
        <p:spPr>
          <a:xfrm>
            <a:off x="864066" y="226503"/>
            <a:ext cx="7613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Nevada State Employee Appreciation Week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03D2E5-5CC6-4719-A215-C5223C7766E1}"/>
              </a:ext>
            </a:extLst>
          </p:cNvPr>
          <p:cNvSpPr txBox="1"/>
          <p:nvPr/>
        </p:nvSpPr>
        <p:spPr>
          <a:xfrm>
            <a:off x="8537249" y="5780015"/>
            <a:ext cx="3165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 4th – May 10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3882339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lowchart: Document 3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24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EC39-C2A9-4502-9B53-14A960C9E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52" y="145525"/>
            <a:ext cx="3517695" cy="237114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700" dirty="0"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Nevada State Employee Appreciation Week</a:t>
            </a:r>
            <a:br>
              <a:rPr lang="en-US" sz="2700" dirty="0"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</a:br>
            <a:r>
              <a:rPr lang="en-US" sz="2700" dirty="0"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May 4</a:t>
            </a:r>
            <a:r>
              <a:rPr lang="en-US" sz="2700" baseline="30000" dirty="0"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th</a:t>
            </a:r>
            <a:r>
              <a:rPr lang="en-US" sz="2700" dirty="0"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 – May 10</a:t>
            </a:r>
            <a:r>
              <a:rPr lang="en-US" sz="2700" baseline="30000" dirty="0"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th</a:t>
            </a:r>
            <a:r>
              <a:rPr lang="en-US" sz="2700" dirty="0"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, 2025</a:t>
            </a:r>
          </a:p>
        </p:txBody>
      </p:sp>
      <p:pic>
        <p:nvPicPr>
          <p:cNvPr id="4" name="Picture 3" descr="Text, whiteboard&#10;&#10;Description automatically generated">
            <a:extLst>
              <a:ext uri="{FF2B5EF4-FFF2-40B4-BE49-F238E27FC236}">
                <a16:creationId xmlns:a16="http://schemas.microsoft.com/office/drawing/2014/main" id="{C3FDFFDE-C19F-4446-ACBD-C693F080A9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710" r="8994" b="3292"/>
          <a:stretch/>
        </p:blipFill>
        <p:spPr>
          <a:xfrm>
            <a:off x="4355895" y="640080"/>
            <a:ext cx="7051613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19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7149C579-FCF4-4A0A-86C4-DC3BD6B1A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87944" y="2193188"/>
            <a:ext cx="6616109" cy="29775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D78818-ECA6-48E9-A156-A84FA8782E94}"/>
              </a:ext>
            </a:extLst>
          </p:cNvPr>
          <p:cNvSpPr/>
          <p:nvPr/>
        </p:nvSpPr>
        <p:spPr>
          <a:xfrm>
            <a:off x="2462764" y="438862"/>
            <a:ext cx="651775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Nevada State Employee Appreciation Week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8FAEAD-3C0D-41CD-B72F-0FE9C834CDB6}"/>
              </a:ext>
            </a:extLst>
          </p:cNvPr>
          <p:cNvSpPr txBox="1"/>
          <p:nvPr/>
        </p:nvSpPr>
        <p:spPr>
          <a:xfrm>
            <a:off x="4533899" y="5476226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reflection blurRad="38100" endPos="65000" dist="63500" dir="5400000" sy="-100000" algn="bl" rotWithShape="0"/>
                </a:effectLst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May 4th – May 10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C000"/>
                </a:solidFill>
                <a:effectLst>
                  <a:reflection blurRad="38100" endPos="65000" dist="63500" dir="5400000" sy="-100000" algn="bl" rotWithShape="0"/>
                </a:effectLst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th,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reflection blurRad="38100" endPos="65000" dist="63500" dir="5400000" sy="-100000" algn="bl" rotWithShape="0"/>
                </a:effectLst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2025</a:t>
            </a:r>
          </a:p>
        </p:txBody>
      </p:sp>
      <p:pic>
        <p:nvPicPr>
          <p:cNvPr id="8" name="Picture 7" descr="A picture containing light, paper clip, stationary&#10;&#10;Description automatically generated">
            <a:extLst>
              <a:ext uri="{FF2B5EF4-FFF2-40B4-BE49-F238E27FC236}">
                <a16:creationId xmlns:a16="http://schemas.microsoft.com/office/drawing/2014/main" id="{B0210A09-41E0-40C0-A285-F2FE1A9418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923819" y="0"/>
            <a:ext cx="3124200" cy="6858000"/>
          </a:xfrm>
          <a:prstGeom prst="rect">
            <a:avLst/>
          </a:prstGeom>
        </p:spPr>
      </p:pic>
      <p:pic>
        <p:nvPicPr>
          <p:cNvPr id="9" name="Picture 8" descr="A picture containing light, paper clip, stationary&#10;&#10;Description automatically generated">
            <a:extLst>
              <a:ext uri="{FF2B5EF4-FFF2-40B4-BE49-F238E27FC236}">
                <a16:creationId xmlns:a16="http://schemas.microsoft.com/office/drawing/2014/main" id="{1BD43FBA-F356-457C-8909-25B8109865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0800000">
            <a:off x="-146201" y="255180"/>
            <a:ext cx="3124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05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F10A3-9216-4DA6-9EAE-7D275B3D7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dirty="0">
                <a:solidFill>
                  <a:srgbClr val="FF9966"/>
                </a:solidFill>
              </a:rPr>
              <a:t>Nevada State Employee Appreciation Week</a:t>
            </a:r>
            <a:br>
              <a:rPr lang="en-US" dirty="0">
                <a:solidFill>
                  <a:srgbClr val="FF9966"/>
                </a:solidFill>
              </a:rPr>
            </a:br>
            <a:r>
              <a:rPr lang="en-US" dirty="0">
                <a:solidFill>
                  <a:srgbClr val="FF9966"/>
                </a:solidFill>
              </a:rPr>
              <a:t>May 4th – May 10</a:t>
            </a:r>
            <a:r>
              <a:rPr lang="en-US" baseline="30000" dirty="0">
                <a:solidFill>
                  <a:srgbClr val="FF9966"/>
                </a:solidFill>
              </a:rPr>
              <a:t>th, </a:t>
            </a:r>
            <a:r>
              <a:rPr lang="en-US" dirty="0">
                <a:solidFill>
                  <a:srgbClr val="FF9966"/>
                </a:solidFill>
              </a:rPr>
              <a:t>2025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CE873C7-466D-4EC9-8541-57AA5FBA8AA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470" r="3470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79596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1F344B-BFD8-F290-7066-E474541FB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7716" y="223283"/>
            <a:ext cx="11876568" cy="55501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DABC52-D663-62E0-1312-0D8EC59CF30C}"/>
              </a:ext>
            </a:extLst>
          </p:cNvPr>
          <p:cNvSpPr txBox="1"/>
          <p:nvPr/>
        </p:nvSpPr>
        <p:spPr>
          <a:xfrm>
            <a:off x="3908276" y="3429000"/>
            <a:ext cx="43754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4A5DC9"/>
                </a:solidFill>
                <a:effectLst/>
                <a:uLnTx/>
                <a:uFillTx/>
                <a:latin typeface="Harlow Solid Italic" panose="04030604020F02020D02" pitchFamily="82" charset="0"/>
              </a:rPr>
              <a:t>Nevada State Employee Appreciation Week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4A5DC9"/>
              </a:solidFill>
              <a:effectLst/>
              <a:uLnTx/>
              <a:uFillTx/>
              <a:latin typeface="Harlow Solid Italic" panose="04030604020F02020D02" pitchFamily="8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4A5DC9"/>
                </a:solidFill>
                <a:effectLst/>
                <a:uLnTx/>
                <a:uFillTx/>
                <a:latin typeface="Harlow Solid Italic" panose="04030604020F02020D02" pitchFamily="82" charset="0"/>
                <a:cs typeface="Narkisim" panose="020E0502050101010101" pitchFamily="34" charset="-79"/>
              </a:rPr>
              <a:t>May 4</a:t>
            </a:r>
            <a:r>
              <a:rPr kumimoji="0" lang="en-US" sz="3200" b="0" i="0" u="none" strike="noStrike" kern="1200" cap="none" spc="0" normalizeH="0" baseline="30000" noProof="0" dirty="0">
                <a:ln>
                  <a:solidFill>
                    <a:prstClr val="black"/>
                  </a:solidFill>
                </a:ln>
                <a:solidFill>
                  <a:srgbClr val="4A5DC9"/>
                </a:solidFill>
                <a:effectLst/>
                <a:uLnTx/>
                <a:uFillTx/>
                <a:latin typeface="Harlow Solid Italic" panose="04030604020F02020D02" pitchFamily="82" charset="0"/>
                <a:cs typeface="Narkisim" panose="020E0502050101010101" pitchFamily="34" charset="-79"/>
              </a:rPr>
              <a:t>th</a:t>
            </a:r>
            <a:r>
              <a:rPr kumimoji="0" lang="en-US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4A5DC9"/>
                </a:solidFill>
                <a:effectLst/>
                <a:uLnTx/>
                <a:uFillTx/>
                <a:latin typeface="Harlow Solid Italic" panose="04030604020F02020D02" pitchFamily="82" charset="0"/>
                <a:cs typeface="Narkisim" panose="020E0502050101010101" pitchFamily="34" charset="-79"/>
              </a:rPr>
              <a:t>  – May 10</a:t>
            </a:r>
            <a:r>
              <a:rPr kumimoji="0" lang="en-US" sz="3200" b="0" i="0" u="none" strike="noStrike" kern="1200" cap="none" spc="0" normalizeH="0" baseline="30000" noProof="0" dirty="0">
                <a:ln>
                  <a:solidFill>
                    <a:prstClr val="black"/>
                  </a:solidFill>
                </a:ln>
                <a:solidFill>
                  <a:srgbClr val="4A5DC9"/>
                </a:solidFill>
                <a:effectLst/>
                <a:uLnTx/>
                <a:uFillTx/>
                <a:latin typeface="Harlow Solid Italic" panose="04030604020F02020D02" pitchFamily="82" charset="0"/>
                <a:cs typeface="Narkisim" panose="020E0502050101010101" pitchFamily="34" charset="-79"/>
              </a:rPr>
              <a:t>th</a:t>
            </a:r>
            <a:r>
              <a:rPr kumimoji="0" lang="en-US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4A5DC9"/>
                </a:solidFill>
                <a:effectLst/>
                <a:uLnTx/>
                <a:uFillTx/>
                <a:latin typeface="Harlow Solid Italic" panose="04030604020F02020D02" pitchFamily="82" charset="0"/>
                <a:cs typeface="Narkisim" panose="020E0502050101010101" pitchFamily="34" charset="-79"/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1528747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8D10C2-A142-82DF-4831-B94117C80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3918" y="95693"/>
            <a:ext cx="7814930" cy="67623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2DBA3A-E38D-6A00-D4BE-6ABBFF382337}"/>
              </a:ext>
            </a:extLst>
          </p:cNvPr>
          <p:cNvSpPr txBox="1"/>
          <p:nvPr/>
        </p:nvSpPr>
        <p:spPr>
          <a:xfrm>
            <a:off x="8389088" y="829967"/>
            <a:ext cx="367757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9522D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Nevada State Employee Appreciation Week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99522D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522D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Narkisim" panose="020E0502050101010101" pitchFamily="34" charset="-79"/>
              </a:rPr>
              <a:t>May 4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99522D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Narkisim" panose="020E0502050101010101" pitchFamily="34" charset="-79"/>
              </a:rPr>
              <a:t>th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522D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Narkisim" panose="020E0502050101010101" pitchFamily="34" charset="-79"/>
              </a:rPr>
              <a:t> – May 10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99522D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Narkisim" panose="020E0502050101010101" pitchFamily="34" charset="-79"/>
              </a:rPr>
              <a:t>th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522D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Narkisim" panose="020E0502050101010101" pitchFamily="34" charset="-79"/>
              </a:rPr>
              <a:t>, 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DD9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584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395</TotalTime>
  <Words>207</Words>
  <Application>Microsoft Office PowerPoint</Application>
  <PresentationFormat>Widescreen</PresentationFormat>
  <Paragraphs>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7" baseType="lpstr">
      <vt:lpstr>Arial</vt:lpstr>
      <vt:lpstr>Bahnschrift</vt:lpstr>
      <vt:lpstr>Bahnschrift Condensed</vt:lpstr>
      <vt:lpstr>Bahnschrift SemiLight</vt:lpstr>
      <vt:lpstr>Bookman Old Style</vt:lpstr>
      <vt:lpstr>Bradley Hand ITC</vt:lpstr>
      <vt:lpstr>Broadway</vt:lpstr>
      <vt:lpstr>Brush Script MT</vt:lpstr>
      <vt:lpstr>Calibri</vt:lpstr>
      <vt:lpstr>Calibri Light</vt:lpstr>
      <vt:lpstr>Comic Sans MS</vt:lpstr>
      <vt:lpstr>Curlz MT</vt:lpstr>
      <vt:lpstr>Eras Light ITC</vt:lpstr>
      <vt:lpstr>Freestyle Script</vt:lpstr>
      <vt:lpstr>Harlow Solid Italic</vt:lpstr>
      <vt:lpstr>Ink Free</vt:lpstr>
      <vt:lpstr>Mystical Woods Rough Script</vt:lpstr>
      <vt:lpstr>Poor Richard</vt:lpstr>
      <vt:lpstr>Office Theme</vt:lpstr>
      <vt:lpstr>1_Office Theme</vt:lpstr>
      <vt:lpstr>Nevada State Employee Appreciation Week</vt:lpstr>
      <vt:lpstr>PowerPoint Presentation</vt:lpstr>
      <vt:lpstr>PowerPoint Presentation</vt:lpstr>
      <vt:lpstr>PowerPoint Presentation</vt:lpstr>
      <vt:lpstr>Nevada State Employee Appreciation Week May 4th – May 10th, 2025</vt:lpstr>
      <vt:lpstr>PowerPoint Presentation</vt:lpstr>
      <vt:lpstr>Nevada State Employee Appreciation Week May 4th – May 10th,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Nora N. Johnson</dc:creator>
  <cp:lastModifiedBy>Nora N. Johnson</cp:lastModifiedBy>
  <cp:revision>130</cp:revision>
  <dcterms:created xsi:type="dcterms:W3CDTF">2021-04-23T20:06:01Z</dcterms:created>
  <dcterms:modified xsi:type="dcterms:W3CDTF">2025-03-19T16:28:03Z</dcterms:modified>
</cp:coreProperties>
</file>